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4"/>
  </p:notesMasterIdLst>
  <p:sldIdLst>
    <p:sldId id="257" r:id="rId2"/>
    <p:sldId id="997" r:id="rId3"/>
    <p:sldId id="995" r:id="rId4"/>
    <p:sldId id="996" r:id="rId5"/>
    <p:sldId id="985" r:id="rId6"/>
    <p:sldId id="256" r:id="rId7"/>
    <p:sldId id="989" r:id="rId8"/>
    <p:sldId id="990" r:id="rId9"/>
    <p:sldId id="991" r:id="rId10"/>
    <p:sldId id="993" r:id="rId11"/>
    <p:sldId id="992" r:id="rId12"/>
    <p:sldId id="821" r:id="rId13"/>
  </p:sldIdLst>
  <p:sldSz cx="12192000" cy="6858000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/>
    <p:restoredTop sz="95859"/>
  </p:normalViewPr>
  <p:slideViewPr>
    <p:cSldViewPr snapToObjects="1">
      <p:cViewPr varScale="1">
        <p:scale>
          <a:sx n="103" d="100"/>
          <a:sy n="103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8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08.04.20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08.04.20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iff"/><Relationship Id="rId4" Type="http://schemas.openxmlformats.org/officeDocument/2006/relationships/hyperlink" Target="mailto:is3-teaching@wiso.uni-koeln.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emircan@wiso.uni-koeln.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1 – Intro: Anaconda, </a:t>
            </a:r>
            <a:r>
              <a:rPr lang="en-US" sz="3200" dirty="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Pandas, </a:t>
            </a:r>
            <a:r>
              <a:rPr lang="en-US" sz="3200" dirty="0" err="1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4/8/20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Pandas: A Data </a:t>
            </a:r>
            <a:r>
              <a:rPr lang="de-DE" dirty="0" err="1"/>
              <a:t>Scientist's</a:t>
            </a:r>
            <a:r>
              <a:rPr lang="de-DE" dirty="0"/>
              <a:t> </a:t>
            </a:r>
            <a:r>
              <a:rPr lang="de-DE" dirty="0" err="1"/>
              <a:t>favourite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CFCB940-88E3-5F41-A5AC-C575D9E26029}"/>
              </a:ext>
            </a:extLst>
          </p:cNvPr>
          <p:cNvSpPr txBox="1"/>
          <p:nvPr/>
        </p:nvSpPr>
        <p:spPr>
          <a:xfrm>
            <a:off x="1991544" y="2636912"/>
            <a:ext cx="917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is not a tutorial on Python! We expect from you that you are familiar with the fundamentals of Python or at least are willing to learn it by yourselves.</a:t>
            </a:r>
          </a:p>
        </p:txBody>
      </p:sp>
      <p:sp>
        <p:nvSpPr>
          <p:cNvPr id="7" name="&quot;Nein&quot;-Symbol 6">
            <a:extLst>
              <a:ext uri="{FF2B5EF4-FFF2-40B4-BE49-F238E27FC236}">
                <a16:creationId xmlns:a16="http://schemas.microsoft.com/office/drawing/2014/main" id="{37973DB4-17C9-0B44-87B7-D7F3759E98DE}"/>
              </a:ext>
            </a:extLst>
          </p:cNvPr>
          <p:cNvSpPr/>
          <p:nvPr/>
        </p:nvSpPr>
        <p:spPr>
          <a:xfrm>
            <a:off x="672148" y="2657957"/>
            <a:ext cx="1062684" cy="11582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89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Pandas: A Data </a:t>
            </a:r>
            <a:r>
              <a:rPr lang="de-DE" dirty="0" err="1"/>
              <a:t>Scientist's</a:t>
            </a:r>
            <a:r>
              <a:rPr lang="de-DE" dirty="0"/>
              <a:t> </a:t>
            </a:r>
            <a:r>
              <a:rPr lang="de-DE" dirty="0" err="1"/>
              <a:t>favourite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3126553" y="526326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Data Frame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BDCB8F49-DF54-4442-8302-CD32E9E6C1B8}"/>
              </a:ext>
            </a:extLst>
          </p:cNvPr>
          <p:cNvSpPr txBox="1">
            <a:spLocks/>
          </p:cNvSpPr>
          <p:nvPr/>
        </p:nvSpPr>
        <p:spPr>
          <a:xfrm>
            <a:off x="534987" y="1260354"/>
            <a:ext cx="11089307" cy="484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Arial Narrow" charset="0"/>
              </a:rPr>
              <a:t>Main intended use</a:t>
            </a:r>
            <a:r>
              <a:rPr lang="en-US" dirty="0">
                <a:ea typeface="Arial Narrow" charset="0"/>
              </a:rPr>
              <a:t>: Read, clean, transform, write and analyze Data</a:t>
            </a:r>
          </a:p>
          <a:p>
            <a:r>
              <a:rPr lang="en-US" dirty="0">
                <a:ea typeface="Arial Narrow" charset="0"/>
              </a:rPr>
              <a:t>Pandas is built on top of </a:t>
            </a:r>
            <a:r>
              <a:rPr lang="en-US" b="1" dirty="0">
                <a:ea typeface="Arial Narrow" charset="0"/>
              </a:rPr>
              <a:t>NumPy, </a:t>
            </a:r>
            <a:r>
              <a:rPr lang="en-US" dirty="0">
                <a:ea typeface="Arial Narrow" charset="0"/>
              </a:rPr>
              <a:t>and it can seamlessly work with different well-known Data–Science libraries such as </a:t>
            </a:r>
            <a:r>
              <a:rPr lang="en-US" b="1" dirty="0">
                <a:ea typeface="Arial Narrow" charset="0"/>
              </a:rPr>
              <a:t>SciPy</a:t>
            </a:r>
            <a:r>
              <a:rPr lang="en-US" dirty="0">
                <a:ea typeface="Arial Narrow" charset="0"/>
              </a:rPr>
              <a:t>, </a:t>
            </a:r>
            <a:r>
              <a:rPr lang="en-US" b="1" dirty="0">
                <a:ea typeface="Arial Narrow" charset="0"/>
              </a:rPr>
              <a:t>Matplotlib</a:t>
            </a:r>
            <a:r>
              <a:rPr lang="en-US" dirty="0">
                <a:ea typeface="Arial Narrow" charset="0"/>
              </a:rPr>
              <a:t> and </a:t>
            </a:r>
            <a:r>
              <a:rPr lang="en-US" b="1" dirty="0" err="1">
                <a:ea typeface="Arial Narrow" charset="0"/>
              </a:rPr>
              <a:t>Scikit</a:t>
            </a:r>
            <a:r>
              <a:rPr lang="en-US" b="1" dirty="0">
                <a:ea typeface="Arial Narrow" charset="0"/>
              </a:rPr>
              <a:t>-Learn</a:t>
            </a:r>
            <a:r>
              <a:rPr lang="en-US" dirty="0">
                <a:ea typeface="Arial Narrow" charset="0"/>
              </a:rPr>
              <a:t>.</a:t>
            </a:r>
          </a:p>
          <a:p>
            <a:r>
              <a:rPr lang="en-US" dirty="0">
                <a:ea typeface="Arial Narrow" charset="0"/>
              </a:rPr>
              <a:t>Core concept of Pandas: Series and </a:t>
            </a:r>
            <a:r>
              <a:rPr lang="en-US" dirty="0" err="1">
                <a:ea typeface="Arial Narrow" charset="0"/>
              </a:rPr>
              <a:t>DataFrame</a:t>
            </a:r>
            <a:r>
              <a:rPr lang="en-US" dirty="0">
                <a:ea typeface="Arial Narrow" charset="0"/>
              </a:rPr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89D0A6-D6DE-6043-885F-1C12ACCC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99"/>
          <a:stretch/>
        </p:blipFill>
        <p:spPr>
          <a:xfrm>
            <a:off x="3122042" y="3429000"/>
            <a:ext cx="1303412" cy="16129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E06526-A05E-AA43-B2C0-567E8B5F0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0" r="37410"/>
          <a:stretch/>
        </p:blipFill>
        <p:spPr>
          <a:xfrm>
            <a:off x="6663611" y="3429000"/>
            <a:ext cx="543990" cy="1612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6C0DB-A623-8841-8485-80BC3D6B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79" r="3783"/>
          <a:stretch/>
        </p:blipFill>
        <p:spPr>
          <a:xfrm>
            <a:off x="8393675" y="3429000"/>
            <a:ext cx="725833" cy="1612900"/>
          </a:xfrm>
          <a:prstGeom prst="rect">
            <a:avLst/>
          </a:prstGeom>
        </p:spPr>
      </p:pic>
      <p:sp>
        <p:nvSpPr>
          <p:cNvPr id="9" name="Gleich 8">
            <a:extLst>
              <a:ext uri="{FF2B5EF4-FFF2-40B4-BE49-F238E27FC236}">
                <a16:creationId xmlns:a16="http://schemas.microsoft.com/office/drawing/2014/main" id="{9CFD0B95-64F2-334C-BAD7-7C01D8894DDF}"/>
              </a:ext>
            </a:extLst>
          </p:cNvPr>
          <p:cNvSpPr/>
          <p:nvPr/>
        </p:nvSpPr>
        <p:spPr>
          <a:xfrm>
            <a:off x="4922242" y="4005064"/>
            <a:ext cx="1038054" cy="529866"/>
          </a:xfrm>
          <a:prstGeom prst="mathEqual">
            <a:avLst/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Kreuz 9">
            <a:extLst>
              <a:ext uri="{FF2B5EF4-FFF2-40B4-BE49-F238E27FC236}">
                <a16:creationId xmlns:a16="http://schemas.microsoft.com/office/drawing/2014/main" id="{FE6F2E0E-A219-024C-952C-279085C5B1BF}"/>
              </a:ext>
            </a:extLst>
          </p:cNvPr>
          <p:cNvSpPr/>
          <p:nvPr/>
        </p:nvSpPr>
        <p:spPr>
          <a:xfrm>
            <a:off x="7594102" y="4028302"/>
            <a:ext cx="499574" cy="494271"/>
          </a:xfrm>
          <a:prstGeom prst="plus">
            <a:avLst>
              <a:gd name="adj" fmla="val 36792"/>
            </a:avLst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AF2C96-0026-F140-8ED6-CE2370307D7D}"/>
              </a:ext>
            </a:extLst>
          </p:cNvPr>
          <p:cNvSpPr txBox="1"/>
          <p:nvPr/>
        </p:nvSpPr>
        <p:spPr>
          <a:xfrm>
            <a:off x="6574770" y="52632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Series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ADA5043-646D-D742-8092-B53657C946A2}"/>
              </a:ext>
            </a:extLst>
          </p:cNvPr>
          <p:cNvSpPr txBox="1"/>
          <p:nvPr/>
        </p:nvSpPr>
        <p:spPr>
          <a:xfrm>
            <a:off x="8377860" y="52632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Series</a:t>
            </a:r>
          </a:p>
        </p:txBody>
      </p:sp>
    </p:spTree>
    <p:extLst>
      <p:ext uri="{BB962C8B-B14F-4D97-AF65-F5344CB8AC3E}">
        <p14:creationId xmlns:p14="http://schemas.microsoft.com/office/powerpoint/2010/main" val="241425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Teaching </a:t>
            </a:r>
            <a:r>
              <a:rPr lang="de-DE" dirty="0" err="1"/>
              <a:t>Assistants</a:t>
            </a:r>
            <a:r>
              <a:rPr lang="de-DE" dirty="0"/>
              <a:t> &amp; </a:t>
            </a:r>
            <a:r>
              <a:rPr lang="de-DE" dirty="0" err="1"/>
              <a:t>Supporters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General Information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F2FD991B-419E-6C44-B4EC-84BD6229B3DF}"/>
              </a:ext>
            </a:extLst>
          </p:cNvPr>
          <p:cNvCxnSpPr>
            <a:cxnSpLocks/>
          </p:cNvCxnSpPr>
          <p:nvPr/>
        </p:nvCxnSpPr>
        <p:spPr>
          <a:xfrm>
            <a:off x="6210796" y="1282535"/>
            <a:ext cx="11874" cy="4275117"/>
          </a:xfrm>
          <a:prstGeom prst="line">
            <a:avLst/>
          </a:prstGeom>
          <a:ln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Joined 2">
            <a:extLst>
              <a:ext uri="{FF2B5EF4-FFF2-40B4-BE49-F238E27FC236}">
                <a16:creationId xmlns:a16="http://schemas.microsoft.com/office/drawing/2014/main" id="{A23938BC-0496-9145-8053-905A7F5E3E35}"/>
              </a:ext>
            </a:extLst>
          </p:cNvPr>
          <p:cNvSpPr txBox="1"/>
          <p:nvPr/>
        </p:nvSpPr>
        <p:spPr>
          <a:xfrm>
            <a:off x="6612164" y="2503420"/>
            <a:ext cx="2716740" cy="315278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07823" rIns="0" bIns="0" rtlCol="0">
            <a:spAutoFit/>
          </a:bodyPr>
          <a:lstStyle/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B.Sc. and M.Sc. in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Mechanical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Engineering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Industrial Engineering 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from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Ferdowsi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University.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After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his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studies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, he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worked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as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a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researcher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a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supervisor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Master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students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in SPOM Lab at </a:t>
            </a:r>
            <a:r>
              <a:rPr lang="de-DE" sz="16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Ferdowsi</a:t>
            </a:r>
            <a:r>
              <a:rPr lang="de-DE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University.</a:t>
            </a: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Research interest in smart charging, e-mobility, autonomous vehicles, grid integration.  </a:t>
            </a:r>
          </a:p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44">
            <a:extLst>
              <a:ext uri="{FF2B5EF4-FFF2-40B4-BE49-F238E27FC236}">
                <a16:creationId xmlns:a16="http://schemas.microsoft.com/office/drawing/2014/main" id="{7BFFCB16-734B-6247-8F2B-A8C7A0C82CF3}"/>
              </a:ext>
            </a:extLst>
          </p:cNvPr>
          <p:cNvSpPr txBox="1"/>
          <p:nvPr/>
        </p:nvSpPr>
        <p:spPr>
          <a:xfrm>
            <a:off x="7608168" y="1292600"/>
            <a:ext cx="1584000" cy="12211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err="1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Ramin</a:t>
            </a:r>
            <a:r>
              <a:rPr lang="en-US" b="1" kern="0" dirty="0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 err="1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Ahadi</a:t>
            </a:r>
            <a:br>
              <a:rPr lang="en-US" sz="1900" b="1" kern="0" dirty="0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900" b="1" kern="0" dirty="0">
              <a:solidFill>
                <a:srgbClr val="457A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(External) </a:t>
            </a:r>
            <a:r>
              <a:rPr lang="en-US" sz="1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</a:t>
            </a:r>
          </a:p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US" sz="14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HorizontalLine5">
            <a:extLst>
              <a:ext uri="{FF2B5EF4-FFF2-40B4-BE49-F238E27FC236}">
                <a16:creationId xmlns:a16="http://schemas.microsoft.com/office/drawing/2014/main" id="{CEC68430-E226-C941-9B35-38760AFA0D6D}"/>
              </a:ext>
            </a:extLst>
          </p:cNvPr>
          <p:cNvCxnSpPr>
            <a:cxnSpLocks/>
          </p:cNvCxnSpPr>
          <p:nvPr/>
        </p:nvCxnSpPr>
        <p:spPr>
          <a:xfrm>
            <a:off x="7608168" y="2488043"/>
            <a:ext cx="1584000" cy="0"/>
          </a:xfrm>
          <a:prstGeom prst="line">
            <a:avLst/>
          </a:prstGeom>
          <a:noFill/>
          <a:ln w="22225" cap="flat" cmpd="sng" algn="ctr">
            <a:solidFill>
              <a:srgbClr val="8D9399"/>
            </a:solidFill>
            <a:prstDash val="solid"/>
          </a:ln>
          <a:effectLst/>
        </p:spPr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D973E2A-0232-D144-A315-301B1A32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2851" y="1292784"/>
            <a:ext cx="944321" cy="1195259"/>
          </a:xfrm>
          <a:prstGeom prst="rect">
            <a:avLst/>
          </a:prstGeom>
        </p:spPr>
      </p:pic>
      <p:pic>
        <p:nvPicPr>
          <p:cNvPr id="14" name="Picture 24">
            <a:extLst>
              <a:ext uri="{FF2B5EF4-FFF2-40B4-BE49-F238E27FC236}">
                <a16:creationId xmlns:a16="http://schemas.microsoft.com/office/drawing/2014/main" id="{7C81C25C-AD5D-E043-8FAE-17D1E795B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78" y="1305279"/>
            <a:ext cx="907325" cy="1215018"/>
          </a:xfrm>
          <a:prstGeom prst="rect">
            <a:avLst/>
          </a:prstGeom>
        </p:spPr>
      </p:pic>
      <p:sp>
        <p:nvSpPr>
          <p:cNvPr id="15" name="Title44">
            <a:extLst>
              <a:ext uri="{FF2B5EF4-FFF2-40B4-BE49-F238E27FC236}">
                <a16:creationId xmlns:a16="http://schemas.microsoft.com/office/drawing/2014/main" id="{287B577D-0FD9-CF44-9332-289A35A7F80F}"/>
              </a:ext>
            </a:extLst>
          </p:cNvPr>
          <p:cNvSpPr txBox="1"/>
          <p:nvPr/>
        </p:nvSpPr>
        <p:spPr>
          <a:xfrm>
            <a:off x="4213888" y="1290308"/>
            <a:ext cx="1584000" cy="12350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b="1" dirty="0" err="1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Nastaran</a:t>
            </a:r>
            <a:r>
              <a:rPr lang="en-US" sz="1900" b="1" dirty="0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900" b="1" dirty="0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00" b="1" dirty="0" err="1">
                <a:solidFill>
                  <a:srgbClr val="457A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Naseri</a:t>
            </a:r>
            <a:endParaRPr lang="en-US" sz="1900" b="1" dirty="0">
              <a:solidFill>
                <a:srgbClr val="457A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b="1" kern="0" dirty="0">
              <a:solidFill>
                <a:srgbClr val="156C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</a:t>
            </a:r>
            <a:b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</a:t>
            </a:r>
            <a:endParaRPr lang="en-US" sz="1500" b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HorizontalLine5">
            <a:extLst>
              <a:ext uri="{FF2B5EF4-FFF2-40B4-BE49-F238E27FC236}">
                <a16:creationId xmlns:a16="http://schemas.microsoft.com/office/drawing/2014/main" id="{0476263A-85DF-D74D-8957-3785C09101E7}"/>
              </a:ext>
            </a:extLst>
          </p:cNvPr>
          <p:cNvCxnSpPr/>
          <p:nvPr/>
        </p:nvCxnSpPr>
        <p:spPr>
          <a:xfrm>
            <a:off x="4213888" y="2524452"/>
            <a:ext cx="1584000" cy="0"/>
          </a:xfrm>
          <a:prstGeom prst="line">
            <a:avLst/>
          </a:prstGeom>
          <a:noFill/>
          <a:ln w="22225" cap="flat" cmpd="sng" algn="ctr">
            <a:solidFill>
              <a:srgbClr val="8D9399"/>
            </a:solidFill>
            <a:prstDash val="solid"/>
          </a:ln>
          <a:effectLst/>
        </p:spPr>
      </p:cxnSp>
      <p:sp>
        <p:nvSpPr>
          <p:cNvPr id="17" name="Joined 2">
            <a:extLst>
              <a:ext uri="{FF2B5EF4-FFF2-40B4-BE49-F238E27FC236}">
                <a16:creationId xmlns:a16="http://schemas.microsoft.com/office/drawing/2014/main" id="{D98C8134-0284-E54E-BE41-32EC42256E06}"/>
              </a:ext>
            </a:extLst>
          </p:cNvPr>
          <p:cNvSpPr txBox="1"/>
          <p:nvPr/>
        </p:nvSpPr>
        <p:spPr>
          <a:xfrm>
            <a:off x="3248879" y="2550265"/>
            <a:ext cx="2549009" cy="280294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07823" rIns="0" bIns="0" rtlCol="0">
            <a:spAutoFit/>
          </a:bodyPr>
          <a:lstStyle/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B.Sc. And M.Sc. In Industrial Engineering from Ferdowsi University, Iran</a:t>
            </a:r>
          </a:p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Two years experience in discrete event simulation and game design for educational purpose</a:t>
            </a:r>
          </a:p>
          <a:p>
            <a:pPr marL="228600" marR="5080" lvl="1" indent="-228600" defTabSz="914400" fontAlgn="base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Research interest in analytical solution and market design for implementation of flexibility and storage in electricity markets</a:t>
            </a:r>
          </a:p>
        </p:txBody>
      </p:sp>
    </p:spTree>
    <p:extLst>
      <p:ext uri="{BB962C8B-B14F-4D97-AF65-F5344CB8AC3E}">
        <p14:creationId xmlns:p14="http://schemas.microsoft.com/office/powerpoint/2010/main" val="103760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Teaching </a:t>
            </a:r>
            <a:r>
              <a:rPr lang="de-DE" dirty="0" err="1"/>
              <a:t>Assistant</a:t>
            </a:r>
            <a:r>
              <a:rPr lang="de-DE" dirty="0"/>
              <a:t>: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–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embrace</a:t>
            </a:r>
            <a:r>
              <a:rPr lang="de-DE" dirty="0"/>
              <a:t> a “</a:t>
            </a:r>
            <a:r>
              <a:rPr lang="de-DE" dirty="0" err="1"/>
              <a:t>blame-free</a:t>
            </a:r>
            <a:r>
              <a:rPr lang="de-DE" dirty="0"/>
              <a:t> </a:t>
            </a:r>
            <a:r>
              <a:rPr lang="de-DE" dirty="0" err="1"/>
              <a:t>culture</a:t>
            </a:r>
            <a:r>
              <a:rPr lang="de-DE" dirty="0"/>
              <a:t>“.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General Information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F2FD991B-419E-6C44-B4EC-84BD6229B3DF}"/>
              </a:ext>
            </a:extLst>
          </p:cNvPr>
          <p:cNvCxnSpPr>
            <a:cxnSpLocks/>
          </p:cNvCxnSpPr>
          <p:nvPr/>
        </p:nvCxnSpPr>
        <p:spPr>
          <a:xfrm>
            <a:off x="6210796" y="1282535"/>
            <a:ext cx="11874" cy="4275117"/>
          </a:xfrm>
          <a:prstGeom prst="line">
            <a:avLst/>
          </a:prstGeom>
          <a:ln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58D1E12-6661-3442-B46B-F07313C3F51A}"/>
              </a:ext>
            </a:extLst>
          </p:cNvPr>
          <p:cNvSpPr txBox="1">
            <a:spLocks/>
          </p:cNvSpPr>
          <p:nvPr/>
        </p:nvSpPr>
        <p:spPr>
          <a:xfrm>
            <a:off x="6643777" y="1224729"/>
            <a:ext cx="5181600" cy="429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ea typeface="Arial Narrow" charset="0"/>
              </a:rPr>
              <a:t>Muhammed</a:t>
            </a:r>
            <a:r>
              <a:rPr lang="en-US" sz="2000" dirty="0">
                <a:ea typeface="Arial Narrow" charset="0"/>
              </a:rPr>
              <a:t> Demircan, B. Sc. In (</a:t>
            </a:r>
            <a:r>
              <a:rPr lang="en-US" sz="2000" dirty="0" err="1">
                <a:ea typeface="Arial Narrow" charset="0"/>
              </a:rPr>
              <a:t>Econo</a:t>
            </a:r>
            <a:r>
              <a:rPr lang="en-US" sz="2000" dirty="0">
                <a:ea typeface="Arial Narrow" charset="0"/>
              </a:rPr>
              <a:t>)-Mathematics and Information Systems; M. Sc. In (</a:t>
            </a:r>
            <a:r>
              <a:rPr lang="en-US" sz="2000" dirty="0" err="1">
                <a:ea typeface="Arial Narrow" charset="0"/>
              </a:rPr>
              <a:t>Econo</a:t>
            </a:r>
            <a:r>
              <a:rPr lang="en-US" sz="2000" dirty="0">
                <a:ea typeface="Arial Narrow" charset="0"/>
              </a:rPr>
              <a:t>-)Mathematics</a:t>
            </a:r>
          </a:p>
          <a:p>
            <a:r>
              <a:rPr lang="en-US" sz="2000" dirty="0">
                <a:ea typeface="Arial Narrow" charset="0"/>
              </a:rPr>
              <a:t>first year PhD student – started my PhD studies last year (July 01, 2019)</a:t>
            </a:r>
          </a:p>
          <a:p>
            <a:r>
              <a:rPr lang="en-US" sz="2000" b="1" dirty="0">
                <a:ea typeface="Arial Narrow" charset="0"/>
              </a:rPr>
              <a:t>Research interest</a:t>
            </a:r>
            <a:r>
              <a:rPr lang="en-US" sz="2000" dirty="0">
                <a:ea typeface="Arial Narrow" charset="0"/>
              </a:rPr>
              <a:t>: Smart Sustainable Mobility,</a:t>
            </a:r>
            <a:br>
              <a:rPr lang="en-US" sz="2000" dirty="0">
                <a:ea typeface="Arial Narrow" charset="0"/>
              </a:rPr>
            </a:br>
            <a:r>
              <a:rPr lang="en-US" sz="2000" dirty="0">
                <a:ea typeface="Arial Narrow" charset="0"/>
              </a:rPr>
              <a:t>Free-Floating Mobility (e.g., Car2Go, Lime etc.),  Machine Learning, Statistics...</a:t>
            </a:r>
          </a:p>
          <a:p>
            <a:r>
              <a:rPr lang="en-US" sz="2000" dirty="0">
                <a:ea typeface="Arial Narrow" charset="0"/>
              </a:rPr>
              <a:t>E-Mail: </a:t>
            </a:r>
            <a:r>
              <a:rPr lang="en-US" sz="2000" dirty="0">
                <a:ea typeface="Arial Narrow" charset="0"/>
                <a:hlinkClick r:id="rId3"/>
              </a:rPr>
              <a:t>demircan@wiso.uni-koeln.de</a:t>
            </a:r>
            <a:endParaRPr lang="en-US" sz="2000" dirty="0">
              <a:ea typeface="Arial Narrow" charset="0"/>
            </a:endParaRPr>
          </a:p>
          <a:p>
            <a:r>
              <a:rPr lang="en-US" sz="2000" dirty="0">
                <a:ea typeface="Arial Narrow" charset="0"/>
              </a:rPr>
              <a:t>LinkedIn: Muhammed Demircan</a:t>
            </a:r>
          </a:p>
          <a:p>
            <a:r>
              <a:rPr lang="en-US" sz="2000" dirty="0">
                <a:ea typeface="Arial Narrow" charset="0"/>
              </a:rPr>
              <a:t>Twitter: </a:t>
            </a:r>
            <a:r>
              <a:rPr lang="en-US" sz="2000" dirty="0" err="1">
                <a:ea typeface="Arial Narrow" charset="0"/>
              </a:rPr>
              <a:t>it_demircan</a:t>
            </a:r>
            <a:endParaRPr lang="en-US" sz="2000" dirty="0">
              <a:ea typeface="Arial Narrow" charset="0"/>
            </a:endParaRPr>
          </a:p>
          <a:p>
            <a:r>
              <a:rPr lang="en-US" sz="2000" dirty="0">
                <a:ea typeface="Arial Narrow" charset="0"/>
              </a:rPr>
              <a:t>Instagram: Good luck finding me.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E5A37EA-778A-C547-A3B2-21489265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921" y="1381557"/>
            <a:ext cx="3057804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Workshop material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General Information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BC0BE4-1C8D-8340-9599-164D8E6E4B86}"/>
              </a:ext>
            </a:extLst>
          </p:cNvPr>
          <p:cNvSpPr/>
          <p:nvPr/>
        </p:nvSpPr>
        <p:spPr>
          <a:xfrm>
            <a:off x="3431704" y="3284984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2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github.com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/IS3UniCologne/Advanced_Analytics_And_Applications_2020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E25C-DF79-7F4B-AEE3-44667CA8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77383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34988" y="2292350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39399" y="2248578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47038" y="3356574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86988" y="2508789"/>
            <a:ext cx="604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Tools: Python, Anaconda,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Notebooks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86988" y="3648962"/>
            <a:ext cx="566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Libaries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 and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2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Anaconda</a:t>
            </a:r>
            <a:r>
              <a:rPr lang="de-DE" dirty="0"/>
              <a:t>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Anaconda</a:t>
            </a:r>
            <a:r>
              <a:rPr lang="de-DE" dirty="0"/>
              <a:t>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CB6BD1-07DE-3243-BDB3-91D6BC1B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34695"/>
            <a:ext cx="10462466" cy="35306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</p:spTree>
    <p:extLst>
      <p:ext uri="{BB962C8B-B14F-4D97-AF65-F5344CB8AC3E}">
        <p14:creationId xmlns:p14="http://schemas.microsoft.com/office/powerpoint/2010/main" val="200936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Anaconda</a:t>
            </a:r>
            <a:r>
              <a:rPr lang="de-DE" dirty="0"/>
              <a:t>: Installation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EE43443E-2336-8F47-8F15-3D3FDA90EB0F}"/>
              </a:ext>
            </a:extLst>
          </p:cNvPr>
          <p:cNvGrpSpPr/>
          <p:nvPr/>
        </p:nvGrpSpPr>
        <p:grpSpPr bwMode="auto">
          <a:xfrm>
            <a:off x="767408" y="1390922"/>
            <a:ext cx="10619859" cy="4320631"/>
            <a:chOff x="738000" y="1711090"/>
            <a:chExt cx="10619859" cy="3324698"/>
          </a:xfrm>
        </p:grpSpPr>
        <p:sp>
          <p:nvSpPr>
            <p:cNvPr id="8" name="Textframe 20">
              <a:extLst>
                <a:ext uri="{FF2B5EF4-FFF2-40B4-BE49-F238E27FC236}">
                  <a16:creationId xmlns:a16="http://schemas.microsoft.com/office/drawing/2014/main" id="{A1375E0B-1945-E747-9E7B-D972A11C9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2" y="1711090"/>
              <a:ext cx="8680645" cy="23683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Download Link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</a:t>
              </a:r>
              <a:r>
                <a:rPr lang="en-US" sz="2000" b="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</a:t>
              </a:r>
              <a:r>
                <a:rPr lang="en-US" sz="2000" b="0" dirty="0" err="1">
                  <a:latin typeface="Arial Narrow" panose="020B0604020202020204" pitchFamily="34" charset="0"/>
                  <a:cs typeface="Arial Narrow" panose="020B0604020202020204" pitchFamily="34" charset="0"/>
                </a:rPr>
                <a:t>www.anaconda.com</a:t>
              </a:r>
              <a:r>
                <a:rPr lang="en-US" sz="2000" b="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/distribution/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 </a:t>
              </a:r>
              <a:endPara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frame 20">
              <a:extLst>
                <a:ext uri="{FF2B5EF4-FFF2-40B4-BE49-F238E27FC236}">
                  <a16:creationId xmlns:a16="http://schemas.microsoft.com/office/drawing/2014/main" id="{421B90A4-F663-294E-A757-30A7DC580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1719089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1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Textframe 20">
              <a:extLst>
                <a:ext uri="{FF2B5EF4-FFF2-40B4-BE49-F238E27FC236}">
                  <a16:creationId xmlns:a16="http://schemas.microsoft.com/office/drawing/2014/main" id="{7008D8D7-592F-8F46-9922-EF7E6BDE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3" y="2593685"/>
              <a:ext cx="8680646" cy="23683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Python Version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3.7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Textframe 20">
              <a:extLst>
                <a:ext uri="{FF2B5EF4-FFF2-40B4-BE49-F238E27FC236}">
                  <a16:creationId xmlns:a16="http://schemas.microsoft.com/office/drawing/2014/main" id="{06D26673-A5CF-1D48-A019-59BEB8356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2603057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2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Textframe 20">
              <a:extLst>
                <a:ext uri="{FF2B5EF4-FFF2-40B4-BE49-F238E27FC236}">
                  <a16:creationId xmlns:a16="http://schemas.microsoft.com/office/drawing/2014/main" id="{342ADBCE-7D63-7D41-815A-B07039C98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3" y="3510873"/>
              <a:ext cx="6557732" cy="4262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Arial"/>
                </a:rPr>
                <a:t>Install on your device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If you have enough space, select all packages and libraries. 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Arial"/>
              </a:endParaRPr>
            </a:p>
          </p:txBody>
        </p:sp>
        <p:sp>
          <p:nvSpPr>
            <p:cNvPr id="13" name="Textframe 20">
              <a:extLst>
                <a:ext uri="{FF2B5EF4-FFF2-40B4-BE49-F238E27FC236}">
                  <a16:creationId xmlns:a16="http://schemas.microsoft.com/office/drawing/2014/main" id="{CCE5A37A-8810-7341-9821-6542020A0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3487024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3</a:t>
              </a:r>
              <a:endParaRPr kumimoji="0" sz="1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Textframe 20">
              <a:extLst>
                <a:ext uri="{FF2B5EF4-FFF2-40B4-BE49-F238E27FC236}">
                  <a16:creationId xmlns:a16="http://schemas.microsoft.com/office/drawing/2014/main" id="{680FE273-4409-1F40-92A4-7C6DD6988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212" y="4394838"/>
              <a:ext cx="6841181" cy="4262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57993"/>
                  </a:solidFill>
                  <a:effectLst/>
                  <a:uLnTx/>
                  <a:uFillTx/>
                  <a:latin typeface="Arial Narrow"/>
                  <a:ea typeface="+mn-ea"/>
                  <a:cs typeface="Arial"/>
                </a:rPr>
                <a:t>Start Anaconda-Navigator 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–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If the installation process was successful, you should be able to start “Anaconda Navigator” now.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/>
                <a:ea typeface="+mn-ea"/>
                <a:cs typeface="Arial"/>
              </a:endParaRPr>
            </a:p>
          </p:txBody>
        </p:sp>
        <p:sp>
          <p:nvSpPr>
            <p:cNvPr id="15" name="Textframe 20">
              <a:extLst>
                <a:ext uri="{FF2B5EF4-FFF2-40B4-BE49-F238E27FC236}">
                  <a16:creationId xmlns:a16="http://schemas.microsoft.com/office/drawing/2014/main" id="{2929AEC2-56F0-D14A-98E8-46148DFFF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00" y="4370991"/>
              <a:ext cx="533044" cy="66479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de-DE"/>
              </a:defPPr>
              <a:lvl1pPr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4572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9144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13716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1828800" algn="l">
                <a:spcBef>
                  <a:spcPts val="0"/>
                </a:spcBef>
                <a:spcAft>
                  <a:spcPts val="0"/>
                </a:spcAft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>
                <a:defRPr sz="1300" b="1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marL="0" marR="0" lvl="0" indent="0" algn="l" defTabSz="330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r>
                <a:rPr kumimoji="0" lang="en-US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156C9C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4</a:t>
              </a:r>
              <a:endPara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6" name="Straight Connector 36">
              <a:extLst>
                <a:ext uri="{FF2B5EF4-FFF2-40B4-BE49-F238E27FC236}">
                  <a16:creationId xmlns:a16="http://schemas.microsoft.com/office/drawing/2014/main" id="{8F265B13-282D-7E46-A8A3-9A73310EB9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2505394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  <p:cxnSp>
          <p:nvCxnSpPr>
            <p:cNvPr id="17" name="Straight Connector 37">
              <a:extLst>
                <a:ext uri="{FF2B5EF4-FFF2-40B4-BE49-F238E27FC236}">
                  <a16:creationId xmlns:a16="http://schemas.microsoft.com/office/drawing/2014/main" id="{32976BE8-8EF9-BE4D-9026-CBEDDE9B6A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3389360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  <p:cxnSp>
          <p:nvCxnSpPr>
            <p:cNvPr id="18" name="Straight Connector 38">
              <a:extLst>
                <a:ext uri="{FF2B5EF4-FFF2-40B4-BE49-F238E27FC236}">
                  <a16:creationId xmlns:a16="http://schemas.microsoft.com/office/drawing/2014/main" id="{C8EFFA10-E8B7-6449-907B-0B43DA9998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8000" y="4273329"/>
              <a:ext cx="10619857" cy="0"/>
            </a:xfrm>
            <a:prstGeom prst="line">
              <a:avLst/>
            </a:prstGeom>
            <a:noFill/>
            <a:ln w="9525" cap="flat" cmpd="sng" algn="ctr">
              <a:solidFill>
                <a:srgbClr val="DEE0E3"/>
              </a:solidFill>
              <a:prstDash val="solid"/>
            </a:ln>
          </p:spPr>
        </p:cxn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C780C0EF-FA17-A74E-B3CD-C8C1A02D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01" y="2505435"/>
            <a:ext cx="1656183" cy="90142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C11F96E-A6DD-8142-988C-28D67387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801" y="4847612"/>
            <a:ext cx="1656183" cy="10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5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Jupyter</a:t>
            </a:r>
            <a:r>
              <a:rPr lang="de-DE" dirty="0"/>
              <a:t> Notebook: </a:t>
            </a:r>
            <a:r>
              <a:rPr lang="de-DE" dirty="0" err="1"/>
              <a:t>Starting</a:t>
            </a:r>
            <a:r>
              <a:rPr lang="de-DE" dirty="0"/>
              <a:t> a Notebook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877AE3-190C-7840-9BAC-49D15BD0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12776"/>
            <a:ext cx="6744422" cy="36724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DA92FBF-60CC-FB47-A5CB-F9684CA2FF28}"/>
              </a:ext>
            </a:extLst>
          </p:cNvPr>
          <p:cNvSpPr/>
          <p:nvPr/>
        </p:nvSpPr>
        <p:spPr>
          <a:xfrm>
            <a:off x="2280453" y="2726797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027A3D-42F5-2F4A-8D61-F0F224DA0141}"/>
              </a:ext>
            </a:extLst>
          </p:cNvPr>
          <p:cNvSpPr/>
          <p:nvPr/>
        </p:nvSpPr>
        <p:spPr>
          <a:xfrm>
            <a:off x="6312875" y="2706202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AAD5B9-1F3F-1946-981E-A7482C83F3ED}"/>
              </a:ext>
            </a:extLst>
          </p:cNvPr>
          <p:cNvSpPr/>
          <p:nvPr/>
        </p:nvSpPr>
        <p:spPr>
          <a:xfrm>
            <a:off x="6757718" y="3645316"/>
            <a:ext cx="277396" cy="27589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295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51384" y="3395046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39399" y="2248578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47038" y="3356574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86988" y="2508789"/>
            <a:ext cx="6042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Tools: Python, Anaconda,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Notebooks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86988" y="3648962"/>
            <a:ext cx="566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Libaries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Numpy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Pandas and </a:t>
            </a:r>
            <a:r>
              <a:rPr lang="en-US" sz="2800" dirty="0" err="1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Scikit</a:t>
            </a:r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-Learn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03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Macintosh PowerPoint</Application>
  <PresentationFormat>Breitbild</PresentationFormat>
  <Paragraphs>74</Paragraphs>
  <Slides>12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Calibri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29</cp:revision>
  <dcterms:created xsi:type="dcterms:W3CDTF">2019-12-26T20:10:50Z</dcterms:created>
  <dcterms:modified xsi:type="dcterms:W3CDTF">2020-04-08T13:25:38Z</dcterms:modified>
</cp:coreProperties>
</file>